
<file path=[Content_Types].xml><?xml version="1.0" encoding="utf-8"?>
<Types xmlns="http://schemas.openxmlformats.org/package/2006/content-types">
  <Default Extension="jpeg" ContentType="image/jpeg"/>
  <Default Extension="png" ContentType="image/png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80" r:id="rId4"/>
    <p:sldId id="269" r:id="rId5"/>
    <p:sldId id="270" r:id="rId6"/>
    <p:sldId id="257" r:id="rId7"/>
    <p:sldId id="261" r:id="rId8"/>
    <p:sldId id="263" r:id="rId9"/>
    <p:sldId id="264" r:id="rId10"/>
    <p:sldId id="262" r:id="rId11"/>
    <p:sldId id="258" r:id="rId12"/>
    <p:sldId id="282" r:id="rId13"/>
    <p:sldId id="259" r:id="rId14"/>
    <p:sldId id="283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944F4-6481-4896-974E-F8ADEA8B8A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0BFBC-869C-4298-8FA6-DB0403EC8C0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1AC2887-0217-4176-8BD3-1A22049386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C37C8D3-CA80-4FC0-B901-9E9414345E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image" Target="../media/image7.pn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avi"/><Relationship Id="rId2" Type="http://schemas.openxmlformats.org/officeDocument/2006/relationships/video" Target="../media/media1.avi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24553" y="1535056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2523" y="3370512"/>
            <a:ext cx="3143795" cy="298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951" y="932718"/>
            <a:ext cx="758642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FPGA-based fluorescence microscope</a:t>
            </a:r>
            <a:endParaRPr lang="en-US" sz="36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529715" y="5820410"/>
            <a:ext cx="6474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Yi Zhang		Zhihao Yuan	Tianzhi Wu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48" y="1652614"/>
            <a:ext cx="4116625" cy="326085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24086" y="4947812"/>
            <a:ext cx="669487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Bring real time to multi-channel microscope</a:t>
            </a:r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9932" y="1508694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ym typeface="+mn-ea"/>
              </a:rPr>
              <a:t>Classifier</a:t>
            </a:r>
            <a:endParaRPr lang="en-US" sz="1400" dirty="0"/>
          </a:p>
          <a:p>
            <a:pPr algn="ctr"/>
            <a:r>
              <a:rPr lang="en-US" sz="1400" dirty="0">
                <a:sym typeface="+mn-ea"/>
              </a:rPr>
              <a:t>&amp;Pseudo color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79992" y="-790969"/>
            <a:ext cx="92715" cy="660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9823" y="3383847"/>
            <a:ext cx="3143795" cy="298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2" y="261257"/>
            <a:ext cx="75361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Signal Process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3074" y="4770540"/>
            <a:ext cx="8128861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digagram perfroms lifetime calculation for different material on FPGA.</a:t>
            </a:r>
            <a:endParaRPr lang="en-US" dirty="0"/>
          </a:p>
          <a:p>
            <a:r>
              <a:rPr lang="en-US" dirty="0"/>
              <a:t>The detection moel is replaced by SD card reader. And the Real Time Lifetime Extraction on FPGA will be perfromed as pseudo-color image on vga display.</a:t>
            </a:r>
            <a:endParaRPr lang="en-US" sz="2000" b="1" dirty="0"/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3" name="图片 2" descr="QQ截图201803271244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85" y="1508760"/>
            <a:ext cx="4500245" cy="2976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0128" y="1301419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503" y="261257"/>
            <a:ext cx="468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Pseudo-color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9" y="1156156"/>
            <a:ext cx="2060627" cy="205453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683348" y="1840108"/>
            <a:ext cx="1660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3760" y="1637211"/>
            <a:ext cx="174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Component 1</a:t>
            </a:r>
            <a:endParaRPr lang="en-US" dirty="0" smtClean="0"/>
          </a:p>
          <a:p>
            <a:r>
              <a:rPr lang="en-US" dirty="0" smtClean="0"/>
              <a:t>Amplitude 115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370128" y="2734491"/>
            <a:ext cx="1973965" cy="17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39492" y="2495115"/>
            <a:ext cx="1563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Component 2 </a:t>
            </a:r>
            <a:endParaRPr lang="en-US" dirty="0" smtClean="0"/>
          </a:p>
          <a:p>
            <a:r>
              <a:rPr lang="en-US" dirty="0" smtClean="0"/>
              <a:t>Amplitude 87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8310" y="3588540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VGA output: 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595154" y="1402080"/>
            <a:ext cx="748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13760" y="1201794"/>
            <a:ext cx="171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components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4103" y="4023360"/>
            <a:ext cx="805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R: 3bit </a:t>
            </a:r>
            <a:endParaRPr lang="en-US" dirty="0" smtClean="0"/>
          </a:p>
          <a:p>
            <a:r>
              <a:rPr lang="en-US" dirty="0" smtClean="0"/>
              <a:t>G: 3bit </a:t>
            </a:r>
            <a:endParaRPr lang="en-US" dirty="0" smtClean="0"/>
          </a:p>
          <a:p>
            <a:r>
              <a:rPr lang="en-US" dirty="0" smtClean="0"/>
              <a:t>B: 2bit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532709" y="4206240"/>
            <a:ext cx="1593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532709" y="4485025"/>
            <a:ext cx="1593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81879" y="3984683"/>
            <a:ext cx="500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component 1, than first 3 bit of the amplitude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281879" y="4302522"/>
            <a:ext cx="479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component 2, than first 3 bit of the amplitude 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14103" y="4946690"/>
            <a:ext cx="720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do not belong to any component, RGB = 8’h00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501" y="1280951"/>
            <a:ext cx="3067050" cy="196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614711" y="878875"/>
            <a:ext cx="147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Verilog code 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" y="-2696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0128" y="1301419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503" y="261257"/>
            <a:ext cx="468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Finial results 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808" y="1913585"/>
            <a:ext cx="3688080" cy="2766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" y="1918335"/>
            <a:ext cx="2842895" cy="2861945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3592830" y="3186430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" y="209006"/>
            <a:ext cx="2185851" cy="557348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6354" y="1785257"/>
            <a:ext cx="7350035" cy="3204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47611" y="6531429"/>
            <a:ext cx="391886" cy="252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920" y="256847"/>
            <a:ext cx="345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Time line 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57199" y="1066800"/>
          <a:ext cx="819041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82"/>
                <a:gridCol w="1638082"/>
                <a:gridCol w="1638082"/>
                <a:gridCol w="1638082"/>
                <a:gridCol w="1638082"/>
              </a:tblGrid>
              <a:tr h="944880">
                <a:tc>
                  <a:txBody>
                    <a:bodyPr/>
                    <a:lstStyle/>
                    <a:p>
                      <a:r>
                        <a:rPr lang="en-US" dirty="0"/>
                        <a:t>Week/group member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3/27-4/1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4/2-4/8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4/9-4/15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4/16-4/24</a:t>
                      </a:r>
                      <a:endParaRPr lang="en-US" dirty="0"/>
                    </a:p>
                  </a:txBody>
                  <a:tcPr/>
                </a:tc>
              </a:tr>
              <a:tr h="944880">
                <a:tc>
                  <a:txBody>
                    <a:bodyPr/>
                    <a:lstStyle/>
                    <a:p>
                      <a:r>
                        <a:rPr lang="en-US" dirty="0"/>
                        <a:t>Yi Zhang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DRAM</a:t>
                      </a:r>
                      <a:r>
                        <a:rPr lang="en-US" sz="1800" dirty="0">
                          <a:sym typeface="+mn-ea"/>
                        </a:rPr>
                        <a:t>(</a:t>
                      </a:r>
                      <a:r>
                        <a:rPr lang="en-US" altLang="zh-CN" sz="1800" dirty="0">
                          <a:sym typeface="+mn-ea"/>
                        </a:rPr>
                        <a:t>done)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VGA interface(</a:t>
                      </a:r>
                      <a:r>
                        <a:rPr lang="en-US" altLang="zh-CN" dirty="0"/>
                        <a:t>done)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VGA display and integrate with the system</a:t>
                      </a:r>
                      <a:r>
                        <a:rPr lang="en-US" sz="1800" dirty="0">
                          <a:sym typeface="+mn-ea"/>
                        </a:rPr>
                        <a:t>(</a:t>
                      </a:r>
                      <a:r>
                        <a:rPr lang="en-US" altLang="zh-CN" sz="1800" dirty="0">
                          <a:sym typeface="+mn-ea"/>
                        </a:rPr>
                        <a:t>done)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44880">
                <a:tc>
                  <a:txBody>
                    <a:bodyPr/>
                    <a:lstStyle/>
                    <a:p>
                      <a:r>
                        <a:rPr lang="en-US" dirty="0"/>
                        <a:t>Tianzhi Wu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 card</a:t>
                      </a:r>
                      <a:r>
                        <a:rPr lang="en-US" sz="1800" dirty="0">
                          <a:sym typeface="+mn-ea"/>
                        </a:rPr>
                        <a:t>(</a:t>
                      </a:r>
                      <a:r>
                        <a:rPr lang="en-US" altLang="zh-CN" sz="1800" dirty="0">
                          <a:sym typeface="+mn-ea"/>
                        </a:rPr>
                        <a:t>done)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SD- Card interface and SRAM connection</a:t>
                      </a:r>
                      <a:r>
                        <a:rPr lang="en-US" sz="1800" dirty="0">
                          <a:sym typeface="+mn-ea"/>
                        </a:rPr>
                        <a:t>(</a:t>
                      </a:r>
                      <a:r>
                        <a:rPr lang="en-US" altLang="zh-CN" sz="1800" dirty="0">
                          <a:sym typeface="+mn-ea"/>
                        </a:rPr>
                        <a:t>done)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 with the system </a:t>
                      </a:r>
                      <a:r>
                        <a:rPr lang="en-US" sz="1800" dirty="0">
                          <a:sym typeface="+mn-ea"/>
                        </a:rPr>
                        <a:t>(</a:t>
                      </a:r>
                      <a:r>
                        <a:rPr lang="en-US" altLang="zh-CN" sz="1800" dirty="0">
                          <a:sym typeface="+mn-ea"/>
                        </a:rPr>
                        <a:t>done)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44880">
                <a:tc>
                  <a:txBody>
                    <a:bodyPr/>
                    <a:lstStyle/>
                    <a:p>
                      <a:r>
                        <a:rPr lang="en-US" dirty="0"/>
                        <a:t>Zhihao Yuan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</a:t>
                      </a:r>
                      <a:endParaRPr lang="en-US" dirty="0"/>
                    </a:p>
                    <a:p>
                      <a:r>
                        <a:rPr lang="en-US" dirty="0"/>
                        <a:t>Process</a:t>
                      </a:r>
                      <a:r>
                        <a:rPr lang="en-US" sz="1800" dirty="0">
                          <a:sym typeface="+mn-ea"/>
                        </a:rPr>
                        <a:t>(</a:t>
                      </a:r>
                      <a:r>
                        <a:rPr lang="en-US" altLang="zh-CN" sz="1800" dirty="0">
                          <a:sym typeface="+mn-ea"/>
                        </a:rPr>
                        <a:t>done)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Pseudo Color</a:t>
                      </a:r>
                      <a:r>
                        <a:rPr lang="en-US" sz="1800" dirty="0">
                          <a:sym typeface="+mn-ea"/>
                        </a:rPr>
                        <a:t>(</a:t>
                      </a:r>
                      <a:r>
                        <a:rPr lang="en-US" altLang="zh-CN" sz="1800" dirty="0">
                          <a:sym typeface="+mn-ea"/>
                        </a:rPr>
                        <a:t>done)</a:t>
                      </a:r>
                      <a:r>
                        <a:rPr 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Classifier</a:t>
                      </a:r>
                      <a:endParaRPr lang="en-US" dirty="0"/>
                    </a:p>
                    <a:p>
                      <a:r>
                        <a:rPr lang="en-US" dirty="0"/>
                        <a:t>Integrate with </a:t>
                      </a:r>
                      <a:endParaRPr lang="en-US" dirty="0"/>
                    </a:p>
                    <a:p>
                      <a:r>
                        <a:rPr lang="en-US" dirty="0"/>
                        <a:t>System </a:t>
                      </a:r>
                      <a:r>
                        <a:rPr lang="en-US" sz="1800" dirty="0">
                          <a:sym typeface="+mn-ea"/>
                        </a:rPr>
                        <a:t>(</a:t>
                      </a:r>
                      <a:r>
                        <a:rPr lang="en-US" altLang="zh-CN" sz="1800" dirty="0">
                          <a:sym typeface="+mn-ea"/>
                        </a:rPr>
                        <a:t>done)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44880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Integration </a:t>
                      </a:r>
                      <a:r>
                        <a:rPr lang="en-US" sz="1800" dirty="0">
                          <a:sym typeface="+mn-ea"/>
                        </a:rPr>
                        <a:t>(</a:t>
                      </a:r>
                      <a:r>
                        <a:rPr lang="en-US" altLang="zh-CN" sz="1800" dirty="0">
                          <a:sym typeface="+mn-ea"/>
                        </a:rPr>
                        <a:t>done)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test</a:t>
                      </a:r>
                      <a:endParaRPr lang="en-US" dirty="0"/>
                    </a:p>
                    <a:p>
                      <a:r>
                        <a:rPr lang="en-US" dirty="0"/>
                        <a:t>Process </a:t>
                      </a:r>
                      <a:r>
                        <a:rPr lang="en-US"/>
                        <a:t>more dat</a:t>
                      </a:r>
                      <a:r>
                        <a:rPr lang="en-US" dirty="0"/>
                        <a:t>a</a:t>
                      </a:r>
                      <a:r>
                        <a:rPr lang="en-US" sz="1800" dirty="0">
                          <a:sym typeface="+mn-ea"/>
                        </a:rPr>
                        <a:t>(</a:t>
                      </a:r>
                      <a:r>
                        <a:rPr lang="en-US" altLang="zh-CN" sz="1800" dirty="0">
                          <a:sym typeface="+mn-ea"/>
                        </a:rPr>
                        <a:t>done)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" y="209006"/>
            <a:ext cx="2185851" cy="557348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6354" y="1785257"/>
            <a:ext cx="7350035" cy="3204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47611" y="6531429"/>
            <a:ext cx="391886" cy="252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795" y="256847"/>
            <a:ext cx="391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Goals and big picture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beads_im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064882"/>
            <a:ext cx="2057400" cy="2057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618115"/>
            <a:ext cx="2057400" cy="2057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4800" y="3119428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Fluorescence lifetime imaging </a:t>
            </a:r>
            <a:endParaRPr 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04800" y="5675515"/>
            <a:ext cx="248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Off-line processed by MATLAB</a:t>
            </a:r>
            <a:endParaRPr 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04800" y="60960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goal is separate different components based on fluorescence lifetime and display it. </a:t>
            </a:r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59" y="885246"/>
            <a:ext cx="2780442" cy="244390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51426" y="329050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Fluorescence working principle</a:t>
            </a:r>
            <a:endParaRPr lang="en-US" sz="12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01" y="3500609"/>
            <a:ext cx="3202588" cy="2443904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>
            <a:off x="1371600" y="4267200"/>
            <a:ext cx="1790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676400" y="5410200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870592" y="5839062"/>
            <a:ext cx="3042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Different components have different lifetime</a:t>
            </a:r>
            <a:endParaRPr lang="en-US" sz="12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793" y="3286625"/>
            <a:ext cx="1485900" cy="39052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134722" y="3518774"/>
            <a:ext cx="228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decay curve can be described by exponential function. </a:t>
            </a:r>
            <a:endParaRPr lang="en-US" sz="1200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11" y="1193292"/>
            <a:ext cx="2780443" cy="208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4:artisticCrisscrossEtching id="{6643E2DF-6F5A-4670-B052-175FFBE8CBB0}"/>
                  </a:ext>
                </a:extLst>
              </p:cNvPr>
              <p:cNvSpPr txBox="1"/>
              <p:nvPr/>
            </p:nvSpPr>
            <p:spPr>
              <a:xfrm>
                <a:off x="6756536" y="1995970"/>
                <a:ext cx="1237893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 = 270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−0.158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536" y="1995970"/>
                <a:ext cx="1237893" cy="310150"/>
              </a:xfrm>
              <a:prstGeom prst="rect">
                <a:avLst/>
              </a:prstGeom>
              <a:blipFill rotWithShape="1">
                <a:blip r:embed="rId10"/>
                <a:stretch>
                  <a:fillRect l="-1478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4:artisticCrisscrossEtching id="{1BE238C9-DABB-4383-AAEA-589575A46FFA}"/>
                  </a:ext>
                </a:extLst>
              </p:cNvPr>
              <p:cNvSpPr txBox="1"/>
              <p:nvPr/>
            </p:nvSpPr>
            <p:spPr>
              <a:xfrm>
                <a:off x="6019800" y="4114800"/>
                <a:ext cx="2447554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For the red beads: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=6.33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For the green beads: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400" dirty="0"/>
                  <a:t> =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22.12</m:t>
                    </m:r>
                  </m:oMath>
                </a14:m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>
                    <a:solidFill>
                      <a:srgbClr val="FF0000"/>
                    </a:solidFill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can not be used as a criteria, because in general it is decided by the concentration rather than chemical property. </a:t>
                </a:r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114800"/>
                <a:ext cx="2447554" cy="1600438"/>
              </a:xfrm>
              <a:prstGeom prst="rect">
                <a:avLst/>
              </a:prstGeom>
              <a:blipFill rotWithShape="1">
                <a:blip r:embed="rId11"/>
                <a:stretch>
                  <a:fillRect l="-748" t="-760" r="-1247" b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5562600" y="5486400"/>
            <a:ext cx="57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 ns</a:t>
            </a:r>
            <a:endParaRPr lang="en-US" sz="12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397614" y="3380274"/>
            <a:ext cx="971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Amplitude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" y="209006"/>
            <a:ext cx="2185851" cy="557348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6354" y="1785257"/>
            <a:ext cx="7350035" cy="3204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47611" y="6531429"/>
            <a:ext cx="391886" cy="252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751" y="256847"/>
            <a:ext cx="368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System Setup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9351" y="1219200"/>
            <a:ext cx="6241472" cy="3204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/>
          <p:cNvSpPr txBox="1"/>
          <p:nvPr/>
        </p:nvSpPr>
        <p:spPr>
          <a:xfrm>
            <a:off x="6740105" y="2269013"/>
            <a:ext cx="54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328023" y="2329543"/>
            <a:ext cx="9144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本框 24"/>
          <p:cNvSpPr txBox="1"/>
          <p:nvPr/>
        </p:nvSpPr>
        <p:spPr>
          <a:xfrm>
            <a:off x="457200" y="242031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 card</a:t>
            </a:r>
            <a:endParaRPr 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21920" y="3276600"/>
            <a:ext cx="1630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Raw data Taken from Microscope is store here</a:t>
            </a:r>
            <a:endParaRPr lang="en-US" sz="14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3" y="5080785"/>
            <a:ext cx="1752600" cy="1314450"/>
          </a:xfrm>
          <a:prstGeom prst="rect">
            <a:avLst/>
          </a:prstGeom>
        </p:spPr>
      </p:pic>
      <p:cxnSp>
        <p:nvCxnSpPr>
          <p:cNvPr id="29" name="直接连接符 28"/>
          <p:cNvCxnSpPr>
            <a:stCxn id="24" idx="3"/>
          </p:cNvCxnSpPr>
          <p:nvPr/>
        </p:nvCxnSpPr>
        <p:spPr>
          <a:xfrm flipV="1">
            <a:off x="1242423" y="2743482"/>
            <a:ext cx="1500777" cy="51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743200" y="2329543"/>
            <a:ext cx="1018971" cy="79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 interface</a:t>
            </a:r>
            <a:endParaRPr lang="en-US" dirty="0"/>
          </a:p>
        </p:txBody>
      </p:sp>
      <p:cxnSp>
        <p:nvCxnSpPr>
          <p:cNvPr id="32" name="直接连接符 31"/>
          <p:cNvCxnSpPr>
            <a:stCxn id="30" idx="2"/>
          </p:cNvCxnSpPr>
          <p:nvPr/>
        </p:nvCxnSpPr>
        <p:spPr>
          <a:xfrm flipH="1">
            <a:off x="3252685" y="3127178"/>
            <a:ext cx="1" cy="17496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454960" y="4876800"/>
            <a:ext cx="2421840" cy="79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本框 33"/>
          <p:cNvSpPr txBox="1"/>
          <p:nvPr/>
        </p:nvSpPr>
        <p:spPr>
          <a:xfrm>
            <a:off x="3128555" y="5067058"/>
            <a:ext cx="144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Data </a:t>
            </a:r>
            <a:endParaRPr lang="en-US" dirty="0"/>
          </a:p>
        </p:txBody>
      </p:sp>
      <p:cxnSp>
        <p:nvCxnSpPr>
          <p:cNvPr id="36" name="直接连接符 35"/>
          <p:cNvCxnSpPr/>
          <p:nvPr/>
        </p:nvCxnSpPr>
        <p:spPr>
          <a:xfrm>
            <a:off x="3835831" y="4876800"/>
            <a:ext cx="184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4648200" y="3127178"/>
            <a:ext cx="0" cy="17496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4186644" y="2329543"/>
            <a:ext cx="1018969" cy="79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文本框 40"/>
          <p:cNvSpPr txBox="1"/>
          <p:nvPr/>
        </p:nvSpPr>
        <p:spPr>
          <a:xfrm>
            <a:off x="3335200" y="5697646"/>
            <a:ext cx="170288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</a:t>
            </a:r>
            <a:endParaRPr 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4243981" y="2406590"/>
            <a:ext cx="1018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Signal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20128" y="1801490"/>
            <a:ext cx="1482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got the life time here</a:t>
            </a:r>
            <a:endParaRPr lang="en-US" sz="1400" dirty="0"/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5181600" y="2723210"/>
            <a:ext cx="680652" cy="13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5862252" y="2324710"/>
            <a:ext cx="1096358" cy="797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  <a:endParaRPr lang="en-US" dirty="0"/>
          </a:p>
          <a:p>
            <a:pPr algn="ctr"/>
            <a:r>
              <a:rPr lang="en-US" dirty="0"/>
              <a:t>&amp;Pseudo color</a:t>
            </a:r>
            <a:endParaRPr lang="en-US" dirty="0"/>
          </a:p>
        </p:txBody>
      </p:sp>
      <p:cxnSp>
        <p:nvCxnSpPr>
          <p:cNvPr id="48" name="直接连接符 47"/>
          <p:cNvCxnSpPr>
            <a:stCxn id="46" idx="2"/>
          </p:cNvCxnSpPr>
          <p:nvPr/>
        </p:nvCxnSpPr>
        <p:spPr>
          <a:xfrm>
            <a:off x="6410431" y="3122101"/>
            <a:ext cx="0" cy="17496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5862252" y="4871723"/>
            <a:ext cx="2214945" cy="76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文本框 50"/>
          <p:cNvSpPr txBox="1"/>
          <p:nvPr/>
        </p:nvSpPr>
        <p:spPr>
          <a:xfrm>
            <a:off x="6458169" y="492855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memory</a:t>
            </a:r>
            <a:endParaRPr 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6687420" y="5694550"/>
            <a:ext cx="142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SRAM</a:t>
            </a:r>
            <a:endParaRPr lang="en-US" dirty="0"/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7696200" y="3122101"/>
            <a:ext cx="0" cy="17496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7285446" y="1447800"/>
            <a:ext cx="1054792" cy="1674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VGA interface</a:t>
            </a:r>
            <a:endParaRPr lang="en-US" dirty="0"/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1242423" y="1600200"/>
            <a:ext cx="604302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93188" y="1009647"/>
            <a:ext cx="1013823" cy="106845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文本框 58"/>
          <p:cNvSpPr txBox="1"/>
          <p:nvPr/>
        </p:nvSpPr>
        <p:spPr>
          <a:xfrm>
            <a:off x="328023" y="1387207"/>
            <a:ext cx="94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  <a:endParaRPr 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5100668" y="4446641"/>
            <a:ext cx="10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FPGA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0128" y="1301419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988" y="5534034"/>
            <a:ext cx="870054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Zedboard contains a Zynq 7000 FPGA chip, which have a ARM processor core integrated.</a:t>
            </a:r>
            <a:endParaRPr lang="en-US" dirty="0"/>
          </a:p>
          <a:p>
            <a:r>
              <a:rPr lang="en-US" dirty="0"/>
              <a:t>This makes it possible to run C or C++ code on the FPGA board to </a:t>
            </a:r>
            <a:r>
              <a:rPr lang="en-US" altLang="zh-CN" dirty="0"/>
              <a:t>implement some complex function like accessing SD card.</a:t>
            </a:r>
            <a:endParaRPr lang="en-US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104503" y="261257"/>
            <a:ext cx="4682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Zedboard induction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01115"/>
            <a:ext cx="5790565" cy="40379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0128" y="1301419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988" y="5534034"/>
            <a:ext cx="870054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C code on Zedboard, we will have to use Zynq core to build a hardware platform and setup inputs and outputs. Then we implementde the design and got a bitstream.</a:t>
            </a:r>
            <a:endParaRPr lang="en-US" dirty="0"/>
          </a:p>
          <a:p>
            <a:r>
              <a:rPr lang="en-US" dirty="0"/>
              <a:t>After that we import the bitstream and launch SDK.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503" y="261257"/>
            <a:ext cx="4682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Programming Zedboard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15" y="1034415"/>
            <a:ext cx="6438900" cy="4239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0128" y="1301419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988" y="5534034"/>
            <a:ext cx="87005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C code and build and debug via SDK.</a:t>
            </a:r>
            <a:endParaRPr lang="en-US" dirty="0"/>
          </a:p>
          <a:p>
            <a:r>
              <a:rPr lang="en-US" dirty="0"/>
              <a:t>We use PROG port to program the board and receive the feedback from UART.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503" y="261257"/>
            <a:ext cx="4682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Programming Zedboard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45" y="1156335"/>
            <a:ext cx="5857875" cy="41408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0128" y="1301419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988" y="5534034"/>
            <a:ext cx="87005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the connetion port.</a:t>
            </a:r>
            <a:endParaRPr lang="en-US" dirty="0"/>
          </a:p>
          <a:p>
            <a:r>
              <a:rPr lang="en-US" dirty="0"/>
              <a:t>Here is the simple code we used to read data from SD card.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503" y="261257"/>
            <a:ext cx="4682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Programming Zedboard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385"/>
            <a:ext cx="2443480" cy="37973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90" y="1301115"/>
            <a:ext cx="5057140" cy="3797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0128" y="1301419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988" y="5534034"/>
            <a:ext cx="870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 Cards are block devices. That means you read/write data in multiples of the block size (usually </a:t>
            </a:r>
            <a:r>
              <a:rPr lang="en-US" dirty="0" smtClean="0"/>
              <a:t>1024-bytes</a:t>
            </a:r>
            <a:r>
              <a:rPr lang="en-US" dirty="0"/>
              <a:t>); the interface is basically "read from block address n", "write to block address m".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503" y="261257"/>
            <a:ext cx="468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SD card operation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8" y="1228642"/>
            <a:ext cx="3986210" cy="32204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31" y="1301419"/>
            <a:ext cx="4069307" cy="26455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4852" y="4128746"/>
            <a:ext cx="374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 in </a:t>
            </a:r>
            <a:r>
              <a:rPr lang="en-US" sz="1600" dirty="0" err="1" smtClean="0"/>
              <a:t>sd</a:t>
            </a:r>
            <a:r>
              <a:rPr lang="en-US" sz="1600" dirty="0" smtClean="0"/>
              <a:t> card could be modified by </a:t>
            </a:r>
            <a:r>
              <a:rPr lang="en-US" sz="1600" dirty="0" err="1" smtClean="0"/>
              <a:t>HxD</a:t>
            </a:r>
            <a:endParaRPr lang="en-US" sz="1600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503" y="261257"/>
            <a:ext cx="2194560" cy="513806"/>
          </a:xfrm>
          <a:prstGeom prst="rect">
            <a:avLst/>
          </a:prstGeom>
          <a:solidFill>
            <a:srgbClr val="3D3D47"/>
          </a:solidFill>
          <a:ln>
            <a:solidFill>
              <a:srgbClr val="3D3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0128" y="1301419"/>
            <a:ext cx="6914605" cy="337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229" y="1156156"/>
            <a:ext cx="386443" cy="2153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6528" y="3297451"/>
            <a:ext cx="3133725" cy="21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1999" y="888183"/>
            <a:ext cx="390526" cy="258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3" y="261257"/>
            <a:ext cx="680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prstClr val="white"/>
                </a:solidFill>
              </a:rPr>
              <a:t>Write Raw image to SD card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525" y="1918485"/>
            <a:ext cx="156463" cy="20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756" y="932813"/>
            <a:ext cx="86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756" y="932813"/>
            <a:ext cx="709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raw image could be read and processed to write to the SD card. 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7" y="1388761"/>
            <a:ext cx="3097863" cy="40804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255" y="1345921"/>
            <a:ext cx="4354605" cy="41232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5483" y="5691674"/>
            <a:ext cx="769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amplitude of the fluorescence signal is between 255 and 1. So it can be represented by 2 hex numbers. 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50" y="2232706"/>
            <a:ext cx="3818367" cy="3355288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6705600" y="1837509"/>
            <a:ext cx="470263" cy="341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09562" y="1627701"/>
            <a:ext cx="190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Written from Matlab to SD card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2747</Words>
  <Application>WPS 演示</Application>
  <PresentationFormat>On-screen Show (4:3)</PresentationFormat>
  <Paragraphs>194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Purdue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ECN</dc:creator>
  <cp:lastModifiedBy>Administrator</cp:lastModifiedBy>
  <cp:revision>25</cp:revision>
  <dcterms:created xsi:type="dcterms:W3CDTF">2018-04-22T16:12:00Z</dcterms:created>
  <dcterms:modified xsi:type="dcterms:W3CDTF">2018-04-24T17:00:28Z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